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91" r:id="rId5"/>
    <p:sldId id="261" r:id="rId6"/>
    <p:sldId id="262" r:id="rId7"/>
    <p:sldId id="292" r:id="rId8"/>
    <p:sldId id="264" r:id="rId9"/>
    <p:sldId id="293" r:id="rId10"/>
    <p:sldId id="259" r:id="rId11"/>
    <p:sldId id="294" r:id="rId12"/>
    <p:sldId id="315" r:id="rId13"/>
    <p:sldId id="295" r:id="rId14"/>
    <p:sldId id="282" r:id="rId15"/>
    <p:sldId id="29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78" r:id="rId27"/>
    <p:sldId id="277" r:id="rId28"/>
    <p:sldId id="283" r:id="rId29"/>
    <p:sldId id="298" r:id="rId30"/>
    <p:sldId id="321" r:id="rId31"/>
    <p:sldId id="322" r:id="rId32"/>
    <p:sldId id="323" r:id="rId33"/>
    <p:sldId id="324" r:id="rId34"/>
    <p:sldId id="325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299" r:id="rId48"/>
    <p:sldId id="306" r:id="rId49"/>
    <p:sldId id="317" r:id="rId50"/>
    <p:sldId id="316" r:id="rId51"/>
    <p:sldId id="308" r:id="rId52"/>
    <p:sldId id="309" r:id="rId53"/>
    <p:sldId id="319" r:id="rId54"/>
    <p:sldId id="311" r:id="rId55"/>
    <p:sldId id="284" r:id="rId56"/>
    <p:sldId id="312" r:id="rId57"/>
    <p:sldId id="287" r:id="rId58"/>
    <p:sldId id="313" r:id="rId59"/>
    <p:sldId id="286" r:id="rId60"/>
    <p:sldId id="314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CBFF"/>
    <a:srgbClr val="2FC9FF"/>
    <a:srgbClr val="09BFFF"/>
    <a:srgbClr val="88F4F4"/>
    <a:srgbClr val="0099CC"/>
    <a:srgbClr val="00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786" autoAdjust="0"/>
    <p:restoredTop sz="94660"/>
  </p:normalViewPr>
  <p:slideViewPr>
    <p:cSldViewPr>
      <p:cViewPr varScale="1">
        <p:scale>
          <a:sx n="107" d="100"/>
          <a:sy n="107" d="100"/>
        </p:scale>
        <p:origin x="-3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6D0B-5156-4936-813E-4E7BA1F1CF24}" type="datetimeFigureOut">
              <a:rPr lang="ko-KR" altLang="en-US" smtClean="0"/>
              <a:t>2013-06-10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23B7D-B2C7-41D7-98E0-DB4967E98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hdphoto" Target="../media/hdphoto1.wdp"/><Relationship Id="rId7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276872"/>
            <a:ext cx="7200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멀티 터치 회의 테이블</a:t>
            </a:r>
            <a:endParaRPr lang="en-US" altLang="ko-KR" sz="5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5370894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발표자  이성현 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(PL),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이지우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이강현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03848" y="3068960"/>
            <a:ext cx="4579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Multi-touch 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Presentation Table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0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644008" y="34543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FTIR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방식의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멀티터치 스크린 제작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1137518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빠른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정확한 제스처 인식과 물체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트래킹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2" name="Picture 2" descr="C:\Users\Administrator\Desktop\20130609_202653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984" y="188640"/>
            <a:ext cx="39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 descr="C:\Users\Administrator\Desktop\conde-nast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348880"/>
            <a:ext cx="39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11560" y="277163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직관적이고 간편한 조작방식의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WPF application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35637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experience</a:t>
            </a:r>
          </a:p>
        </p:txBody>
      </p:sp>
      <p:pic>
        <p:nvPicPr>
          <p:cNvPr id="5128" name="Picture 8" descr="C:\Users\Administrator\Desktop\multitouch_tabl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1351" y="4492364"/>
            <a:ext cx="396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716016" y="472514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interaction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Device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6016" y="551723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유저간의 다양한 상호작용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단말기와 테이블간의 상호작용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시 나 리 오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5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31" name="직사각형 3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3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2624435" y="2027356"/>
            <a:ext cx="3963789" cy="4425980"/>
            <a:chOff x="2624435" y="2027356"/>
            <a:chExt cx="3963789" cy="442598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624435" y="4797152"/>
              <a:ext cx="3963789" cy="1656184"/>
            </a:xfrm>
            <a:prstGeom prst="roundRect">
              <a:avLst/>
            </a:prstGeom>
            <a:gradFill flip="none" rotWithShape="1">
              <a:gsLst>
                <a:gs pos="78000">
                  <a:schemeClr val="bg1">
                    <a:lumMod val="85000"/>
                  </a:schemeClr>
                </a:gs>
                <a:gs pos="4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2696443" y="2027356"/>
              <a:ext cx="3809725" cy="3633892"/>
            </a:xfrm>
            <a:prstGeom prst="roundRect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perspectiveRelaxedModerately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894761" y="2246193"/>
            <a:ext cx="3376963" cy="26949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scene3d>
            <a:camera prst="perspectiveRelaxedModerately"/>
            <a:lightRig rig="threePt" dir="t"/>
          </a:scene3d>
          <a:sp3d>
            <a:bevelT w="114300" prst="hardEdg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rot="5400000">
            <a:off x="3589231" y="-337186"/>
            <a:ext cx="2032970" cy="3516670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rot="5400000">
            <a:off x="3792279" y="-123481"/>
            <a:ext cx="1633533" cy="31218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bliqueTopRight"/>
            <a:lightRig rig="threePt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39952" y="4802831"/>
            <a:ext cx="1008112" cy="504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perspectiveRelaxedModerately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tx1"/>
                  </a:solidFill>
                </a:ln>
              </a:rPr>
              <a:t>USB</a:t>
            </a:r>
            <a:endParaRPr lang="ko-KR" alt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7" name="Picture 2" descr="C:\Users\Administrator\AppData\Local\Temp\hunclip1\04\huntemp.files\20130608_02340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6529" y="2041411"/>
            <a:ext cx="1584176" cy="2677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직선 연결선 17"/>
          <p:cNvCxnSpPr/>
          <p:nvPr/>
        </p:nvCxnSpPr>
        <p:spPr>
          <a:xfrm>
            <a:off x="2982897" y="3593681"/>
            <a:ext cx="3222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601305" y="2629281"/>
            <a:ext cx="0" cy="205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611358"/>
            <a:ext cx="7200800" cy="196977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System</a:t>
            </a: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r>
              <a:rPr lang="en-US" altLang="ko-KR" sz="5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Architecture</a:t>
            </a:r>
            <a:endParaRPr lang="ko-KR" altLang="en-US" sz="540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5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1" name="직사각형 2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" name="모서리가 둥근 직사각형 3"/>
          <p:cNvSpPr/>
          <p:nvPr/>
        </p:nvSpPr>
        <p:spPr>
          <a:xfrm>
            <a:off x="3707904" y="1988840"/>
            <a:ext cx="3744416" cy="2880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851920" y="2132856"/>
            <a:ext cx="1512168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51920" y="3068960"/>
            <a:ext cx="1512168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51920" y="4077072"/>
            <a:ext cx="1512168" cy="5760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79912" y="5301208"/>
            <a:ext cx="1656184" cy="5760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터치테이블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(IR camera)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608" y="2060848"/>
            <a:ext cx="1584176" cy="172819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204864"/>
            <a:ext cx="1296144" cy="5040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06896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</a:t>
            </a:r>
          </a:p>
          <a:p>
            <a:pPr algn="ctr"/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16200000">
            <a:off x="4319972" y="4833156"/>
            <a:ext cx="504056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4409982" y="3735034"/>
            <a:ext cx="324036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4409982" y="2726922"/>
            <a:ext cx="324036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2555776" y="2204865"/>
            <a:ext cx="1224136" cy="21602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555776" y="2420888"/>
            <a:ext cx="1224136" cy="21602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1655676" y="2744924"/>
            <a:ext cx="360040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68144" y="3068960"/>
            <a:ext cx="1512168" cy="5760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PowerPoint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5436096" y="3284984"/>
            <a:ext cx="360040" cy="21602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75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680" y="3010307"/>
            <a:ext cx="5688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이성현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Android App/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서버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/IPC</a:t>
            </a:r>
            <a:endParaRPr lang="ko-KR" altLang="en-US" sz="200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4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2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6146" name="Picture 2" descr="C:\Users\Administrator\AppData\Local\Temp\hunclip1\04\huntemp.files\20130608_02340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5344" y="1340768"/>
            <a:ext cx="2343150" cy="3960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860032" y="1524848"/>
            <a:ext cx="2808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가지 실행 메뉴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자리 정하기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공유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받은 파일 보기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캡쳐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지난 회의 불러오기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캡쳐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화면 보기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애플리케이션 메인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26626" name="Picture 2" descr="C:\Users\Administrator\AppData\Local\Temp\hunclip1\05\huntemp.files\20130604_0000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1916832"/>
            <a:ext cx="2160240" cy="309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4139952" y="2538770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회의 시작 전에 자리를 지정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전송하거나 실행중인 창을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캡쳐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하기 위해 단만기의 위치를 알아야 함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선택함과 동시에 자리와 단말기가 등록됨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자리지정 메뉴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2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27650" name="Picture 2" descr="C:\Users\Administrator\AppData\Local\Temp\hunclip1\06\huntemp.files\20130604_01353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986905"/>
            <a:ext cx="3494906" cy="2306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652" name="Picture 4" descr="C:\Users\Administrator\AppData\Local\Temp\hunclip1\07\huntemp.files\20130608_0234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1914897"/>
            <a:ext cx="3816424" cy="2376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547664" y="4797152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동영상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음악을 분리하여 보여줌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지정된 방향으로 롱 클릭하여 스크롤 하면 테이블의 파일메뉴에 전송됨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공유 메뉴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4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공유 메뉴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674" name="Picture 2" descr="C:\Users\Administrator\AppData\Local\Temp\hunclip1\08\huntemp.files\20130604_00522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3900" y="3573016"/>
            <a:ext cx="3238500" cy="186690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1547664" y="1988840"/>
            <a:ext cx="2016224" cy="3528392"/>
            <a:chOff x="1403648" y="1988840"/>
            <a:chExt cx="2016224" cy="352839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403648" y="1988840"/>
              <a:ext cx="2016224" cy="352839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47664" y="4797152"/>
              <a:ext cx="1728192" cy="5040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File1 Send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547664" y="4149080"/>
              <a:ext cx="1728192" cy="5040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File2 Send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3501008"/>
              <a:ext cx="1728192" cy="5040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File3 Send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47664" y="2852936"/>
              <a:ext cx="1728192" cy="5040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File4 Send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47664" y="2204864"/>
              <a:ext cx="1728192" cy="5040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File5 Send</a:t>
              </a:r>
              <a:endParaRPr lang="ko-KR" altLang="en-US" dirty="0"/>
            </a:p>
          </p:txBody>
        </p:sp>
      </p:grpSp>
      <p:sp>
        <p:nvSpPr>
          <p:cNvPr id="13" name="아래쪽 화살표 12"/>
          <p:cNvSpPr/>
          <p:nvPr/>
        </p:nvSpPr>
        <p:spPr>
          <a:xfrm>
            <a:off x="2195736" y="1556792"/>
            <a:ext cx="576064" cy="36004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91680" y="1115452"/>
            <a:ext cx="172819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파일 전송 실행</a:t>
            </a:r>
            <a:endParaRPr lang="ko-KR" altLang="en-US" dirty="0"/>
          </a:p>
        </p:txBody>
      </p:sp>
      <p:cxnSp>
        <p:nvCxnSpPr>
          <p:cNvPr id="16" name="꺾인 연결선 15"/>
          <p:cNvCxnSpPr/>
          <p:nvPr/>
        </p:nvCxnSpPr>
        <p:spPr>
          <a:xfrm>
            <a:off x="3707904" y="3789040"/>
            <a:ext cx="1080120" cy="720080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4360" y="2276872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전송 실행 시 큐에 작업을 예약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예약 내용과 전송 상태 표시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75856" y="188640"/>
            <a:ext cx="2232248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전송 예약 </a:t>
            </a:r>
            <a:r>
              <a:rPr lang="ko-KR" altLang="en-US" dirty="0" err="1" smtClean="0"/>
              <a:t>메시지큐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팀 원 소 개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8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1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받은 파일 보기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9698" name="Picture 2" descr="C:\Users\Administrator\AppData\Local\Temp\hunclip1\09\huntemp.files\20130608_0235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340768"/>
            <a:ext cx="2304256" cy="3816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4499992" y="2948751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받은 일자 별로 받은 파일 리스트를 표시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회의 테이블에 다시 보낼 수 있음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1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다이얼 로그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스크린샷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22" name="Picture 2" descr="C:\Users\Administrator\AppData\Local\Temp\hunclip1\10\huntemp.files\20130605_0143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556792"/>
            <a:ext cx="3890125" cy="3456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4932040" y="9807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2636912"/>
            <a:ext cx="33843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 페이지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동영상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문서화면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0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다이얼 로그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스크린샷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1746" name="Picture 2" descr="C:\Users\Administrator\AppData\Local\Temp\hunclip1\11\huntemp.files\img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268760"/>
            <a:ext cx="5379715" cy="3240360"/>
          </a:xfrm>
          <a:prstGeom prst="rect">
            <a:avLst/>
          </a:prstGeom>
          <a:noFill/>
        </p:spPr>
      </p:pic>
      <p:pic>
        <p:nvPicPr>
          <p:cNvPr id="31748" name="Picture 4" descr="C:\Users\Administrator\Desktop\무제-1 복사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4797152"/>
            <a:ext cx="720080" cy="1296144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1403648" y="1772816"/>
            <a:ext cx="6696744" cy="338437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Administrator\Desktop\무제-1 복사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8461">
            <a:off x="2402450" y="1896980"/>
            <a:ext cx="1872208" cy="2227382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2852936"/>
            <a:ext cx="25336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 descr="C:\Users\Administrator\Desktop\hhhkkp 복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404664" y="-459432"/>
            <a:ext cx="4680520" cy="3856749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3203848" y="764704"/>
            <a:ext cx="2232248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스크린샷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1111E-6 1.48148E-6 L -0.12586 -0.29398 " pathEditMode="relative" ptsTypes="AA">
                                      <p:cBhvr>
                                        <p:cTn id="6" dur="2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17326 -0.07338 " pathEditMode="relative" ptsTypes="AA">
                                      <p:cBhvr>
                                        <p:cTn id="22" dur="2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77886E-6 L 0.18507 0.149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7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다이얼 로그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스크린샷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87624" y="1268760"/>
            <a:ext cx="6696744" cy="338437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 descr="C:\Users\Administrator\Desktop\무제-1 복사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3597459" y="4331533"/>
            <a:ext cx="1872208" cy="2227382"/>
          </a:xfrm>
          <a:prstGeom prst="rect">
            <a:avLst/>
          </a:prstGeom>
          <a:noFill/>
        </p:spPr>
      </p:pic>
      <p:sp>
        <p:nvSpPr>
          <p:cNvPr id="11" name="위쪽 화살표 10"/>
          <p:cNvSpPr/>
          <p:nvPr/>
        </p:nvSpPr>
        <p:spPr>
          <a:xfrm>
            <a:off x="3707904" y="3789040"/>
            <a:ext cx="288032" cy="36004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96136" y="494116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회의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시작전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핸드폰의 자기장 센서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calibration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8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다이얼 로그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스크린샷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27584" y="1412776"/>
            <a:ext cx="6696744" cy="26642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 descr="C:\Users\Administrator\Desktop\무제-1 복사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07838">
            <a:off x="1627775" y="1537812"/>
            <a:ext cx="1872208" cy="2227382"/>
          </a:xfrm>
          <a:prstGeom prst="rect">
            <a:avLst/>
          </a:prstGeom>
          <a:noFill/>
        </p:spPr>
      </p:pic>
      <p:cxnSp>
        <p:nvCxnSpPr>
          <p:cNvPr id="8" name="구부러진 연결선 7"/>
          <p:cNvCxnSpPr/>
          <p:nvPr/>
        </p:nvCxnSpPr>
        <p:spPr>
          <a:xfrm rot="16200000" flipH="1">
            <a:off x="2447764" y="3681028"/>
            <a:ext cx="648072" cy="576064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907704" y="4365104"/>
            <a:ext cx="2880320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핸드폰의 현재 영역 정보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860032" y="4581128"/>
            <a:ext cx="50405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508104" y="4293096"/>
            <a:ext cx="2736304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 </a:t>
            </a:r>
            <a:r>
              <a:rPr lang="ko-KR" altLang="en-US" dirty="0" smtClean="0"/>
              <a:t>해당영역 이미지화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6256" y="4941168"/>
            <a:ext cx="0" cy="3600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580112" y="5373216"/>
            <a:ext cx="2736304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클라이언트로 전송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19872" y="836712"/>
            <a:ext cx="2232248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동기화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2" grpId="0" animBg="1"/>
      <p:bldP spid="12" grpId="1" animBg="1"/>
      <p:bldP spid="21" grpId="0" animBg="1"/>
      <p:bldP spid="2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33" name="직사각형 3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3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395536" y="40640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다이얼 로그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스크린샷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9592" y="1700808"/>
            <a:ext cx="1728192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테이블 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핸드폰 감지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2699792" y="1772816"/>
            <a:ext cx="648072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19872" y="1556792"/>
            <a:ext cx="1728192" cy="8640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터치테이블의핸드폰</a:t>
            </a:r>
            <a:r>
              <a:rPr lang="ko-KR" altLang="en-US" dirty="0" smtClean="0"/>
              <a:t> 영역을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캡쳐</a:t>
            </a:r>
            <a:r>
              <a:rPr lang="ko-KR" altLang="en-US" dirty="0" smtClean="0"/>
              <a:t> 이미지화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940152" y="1700808"/>
            <a:ext cx="1728192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전송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5220072" y="1844824"/>
            <a:ext cx="648072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형 화살표 8"/>
          <p:cNvSpPr/>
          <p:nvPr/>
        </p:nvSpPr>
        <p:spPr>
          <a:xfrm rot="10800000">
            <a:off x="3419872" y="1628800"/>
            <a:ext cx="1368152" cy="1800200"/>
          </a:xfrm>
          <a:prstGeom prst="circular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6016" y="263691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핸드폰 움직임 발생시 마다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59832" y="1052736"/>
            <a:ext cx="2232248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동기화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059832" y="3645024"/>
            <a:ext cx="2232248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 객체 구분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7584" y="4149080"/>
            <a:ext cx="1944216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핸드폰 상의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터치 좌표 수집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2843808" y="4293096"/>
            <a:ext cx="648072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63888" y="4149080"/>
            <a:ext cx="1944216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서버로 전송</a:t>
            </a:r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5580112" y="4293096"/>
            <a:ext cx="648072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00192" y="4149080"/>
            <a:ext cx="1944216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테이</a:t>
            </a:r>
            <a:r>
              <a:rPr lang="ko-KR" altLang="en-US" dirty="0"/>
              <a:t>블</a:t>
            </a:r>
            <a:r>
              <a:rPr lang="ko-KR" altLang="en-US" dirty="0" smtClean="0"/>
              <a:t>영역 상의 좌표로 변환</a:t>
            </a:r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984268" y="4905164"/>
            <a:ext cx="432048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36096" y="5445224"/>
            <a:ext cx="3384376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해당 좌표의 다이얼로그 중 최 상단 다이얼로그 이미지 </a:t>
            </a:r>
            <a:r>
              <a:rPr lang="ko-KR" altLang="en-US" dirty="0" err="1" smtClean="0"/>
              <a:t>캡쳐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716016" y="5589240"/>
            <a:ext cx="648072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59832" y="5517232"/>
            <a:ext cx="1584176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클라이언트로 전송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2339752" y="5661248"/>
            <a:ext cx="648072" cy="5040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1560" y="5517232"/>
            <a:ext cx="1584176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파일로 저장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31" name="직사각형 3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3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395536" y="40640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클라이언트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916832"/>
            <a:ext cx="1800200" cy="3528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2060848"/>
            <a:ext cx="1512168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2852936"/>
            <a:ext cx="1512168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1560" y="3645024"/>
            <a:ext cx="1512168" cy="5760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560" y="4437112"/>
            <a:ext cx="1512168" cy="5760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PowerPoint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195736" y="2348880"/>
            <a:ext cx="100811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21328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8Thread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95736" y="3140968"/>
            <a:ext cx="100811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75856" y="292494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10Thread more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195736" y="3933056"/>
            <a:ext cx="100811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75856" y="3717032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Thread more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195736" y="4725144"/>
            <a:ext cx="100811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75856" y="450912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44008" y="2211829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1</a:t>
            </a:r>
            <a:r>
              <a:rPr lang="ko-KR" altLang="en-US" dirty="0" smtClean="0"/>
              <a:t>개의 데스크톱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프로세스와 다수의 </a:t>
            </a:r>
            <a:r>
              <a:rPr lang="ko-KR" altLang="en-US" dirty="0" err="1" smtClean="0"/>
              <a:t>쓰레</a:t>
            </a:r>
            <a:r>
              <a:rPr lang="ko-KR" altLang="en-US" dirty="0" err="1"/>
              <a:t>드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동시처</a:t>
            </a:r>
            <a:r>
              <a:rPr lang="ko-KR" altLang="en-US" dirty="0"/>
              <a:t>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서버에서는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생성 오버헤드를 최소화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전송 </a:t>
            </a:r>
            <a:r>
              <a:rPr lang="ko-KR" altLang="en-US" dirty="0" err="1" smtClean="0"/>
              <a:t>쓰레드는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두고 </a:t>
            </a:r>
            <a:r>
              <a:rPr lang="ko-KR" altLang="en-US" dirty="0" err="1" smtClean="0"/>
              <a:t>메시지큐</a:t>
            </a:r>
            <a:r>
              <a:rPr lang="ko-KR" altLang="en-US" dirty="0" smtClean="0"/>
              <a:t> 방식 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5004048" cy="6858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2" y="1296144"/>
            <a:ext cx="26642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93610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thread2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9512" y="1368152"/>
            <a:ext cx="1234422" cy="43204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socket2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03648" y="1368152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Receive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2304256"/>
            <a:ext cx="26642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9512" y="19442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thread3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9512" y="2376264"/>
            <a:ext cx="1234422" cy="43204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socket3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03648" y="2376264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Receive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79512" y="3312368"/>
            <a:ext cx="26642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9512" y="29523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thread4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79512" y="3384376"/>
            <a:ext cx="1234422" cy="43204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socket4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03648" y="3384376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Receive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79512" y="360040"/>
            <a:ext cx="26642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79512" y="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thread1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9512" y="432048"/>
            <a:ext cx="1234422" cy="43204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socket1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03648" y="432048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Receive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79512" y="4392488"/>
            <a:ext cx="26642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79512" y="403244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Thread5,6,7,8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9512" y="4536504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Send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203848" y="4680520"/>
            <a:ext cx="1296144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203848" y="4680520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message4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203848" y="5184576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203848" y="5688632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203848" y="6192688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message1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436096" y="4536504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4572000" y="4608512"/>
            <a:ext cx="720080" cy="5760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563888" y="0"/>
            <a:ext cx="1440160" cy="4766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/>
              <a:t>server</a:t>
            </a:r>
            <a:endParaRPr lang="ko-KR" altLang="en-US" sz="2500" dirty="0"/>
          </a:p>
        </p:txBody>
      </p:sp>
      <p:sp>
        <p:nvSpPr>
          <p:cNvPr id="41" name="직사각형 40"/>
          <p:cNvSpPr/>
          <p:nvPr/>
        </p:nvSpPr>
        <p:spPr>
          <a:xfrm>
            <a:off x="5652120" y="0"/>
            <a:ext cx="3491880" cy="443711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9920" y="1260376"/>
            <a:ext cx="447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1412776"/>
            <a:ext cx="447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720" y="1565176"/>
            <a:ext cx="447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7120" y="1717576"/>
            <a:ext cx="4476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7380312" y="26369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thread2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524328" y="3068960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Receive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652120" y="2996952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580112" y="26369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thread1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724128" y="3068960"/>
            <a:ext cx="144016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Send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5724128" y="720080"/>
            <a:ext cx="1296144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724128" y="720080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message4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5724128" y="1224136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message3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724128" y="1728192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5724128" y="2232248"/>
            <a:ext cx="129614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message1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724128" y="28803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메시지 큐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7703840" y="0"/>
            <a:ext cx="1440160" cy="4766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/>
              <a:t>client</a:t>
            </a:r>
            <a:endParaRPr lang="ko-KR" altLang="en-US" sz="2500" dirty="0"/>
          </a:p>
        </p:txBody>
      </p:sp>
      <p:sp>
        <p:nvSpPr>
          <p:cNvPr id="58" name="오른쪽 화살표 57"/>
          <p:cNvSpPr/>
          <p:nvPr/>
        </p:nvSpPr>
        <p:spPr>
          <a:xfrm rot="10800000">
            <a:off x="4644008" y="2276872"/>
            <a:ext cx="576064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4644008" y="2708920"/>
            <a:ext cx="576064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 rot="10800000">
            <a:off x="2771800" y="6021288"/>
            <a:ext cx="360040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79512" y="5517232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79512" y="5805264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9512" y="6093296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79512" y="6381328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27584" y="5517232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27584" y="5805264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27584" y="6093296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827584" y="6381328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475656" y="5517232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475656" y="5805264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475656" y="6093296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475656" y="6381328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123728" y="5517232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123728" y="5805264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123728" y="6093296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123728" y="6381328"/>
            <a:ext cx="57606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79512" y="515719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메시지 큐 </a:t>
            </a:r>
            <a:r>
              <a:rPr lang="en-US" altLang="ko-KR" dirty="0" smtClean="0"/>
              <a:t>1,2,3,4,</a:t>
            </a:r>
            <a:endParaRPr lang="ko-KR" altLang="en-US" dirty="0"/>
          </a:p>
        </p:txBody>
      </p:sp>
      <p:sp>
        <p:nvSpPr>
          <p:cNvPr id="78" name="오른쪽 화살표 77"/>
          <p:cNvSpPr/>
          <p:nvPr/>
        </p:nvSpPr>
        <p:spPr>
          <a:xfrm rot="16200000">
            <a:off x="2087724" y="5049180"/>
            <a:ext cx="360040" cy="4320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6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IPC (Inter Process Communication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73138" y="3861048"/>
            <a:ext cx="1512168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52120" y="3861048"/>
            <a:ext cx="1512168" cy="5760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PowerPoint</a:t>
            </a:r>
            <a:endParaRPr lang="ko-KR" altLang="en-US" dirty="0"/>
          </a:p>
        </p:txBody>
      </p:sp>
      <p:pic>
        <p:nvPicPr>
          <p:cNvPr id="35842" name="Picture 2" descr="C:\Users\Administrator\AppData\Local\Temp\hunclip1\14\huntemp.files\img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10" y="764704"/>
            <a:ext cx="3790950" cy="2924175"/>
          </a:xfrm>
          <a:prstGeom prst="rect">
            <a:avLst/>
          </a:prstGeom>
          <a:noFill/>
        </p:spPr>
      </p:pic>
      <p:pic>
        <p:nvPicPr>
          <p:cNvPr id="35843" name="Picture 3" descr="C:\Users\Administrator\Desktop\20130610_0100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052736"/>
            <a:ext cx="3816424" cy="2520280"/>
          </a:xfrm>
          <a:prstGeom prst="rect">
            <a:avLst/>
          </a:prstGeom>
          <a:noFill/>
        </p:spPr>
      </p:pic>
      <p:sp>
        <p:nvSpPr>
          <p:cNvPr id="13" name="오른쪽 화살표 12"/>
          <p:cNvSpPr/>
          <p:nvPr/>
        </p:nvSpPr>
        <p:spPr>
          <a:xfrm>
            <a:off x="3275856" y="4005064"/>
            <a:ext cx="2160240" cy="21602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95736" y="5085184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페이지를 넘기기 위한 키보드 메시지 전달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err="1" smtClean="0"/>
              <a:t>그림판</a:t>
            </a:r>
            <a:r>
              <a:rPr lang="ko-KR" altLang="en-US" dirty="0" smtClean="0"/>
              <a:t> 낙서를 위한 마우스 좌표 메시지 전달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WPF application</a:t>
            </a:r>
            <a:r>
              <a:rPr lang="ko-KR" altLang="en-US" dirty="0" err="1" smtClean="0"/>
              <a:t>그림판</a:t>
            </a:r>
            <a:r>
              <a:rPr lang="ko-KR" altLang="en-US" dirty="0" smtClean="0"/>
              <a:t> 메뉴를 </a:t>
            </a:r>
            <a:r>
              <a:rPr lang="en-US" altLang="ko-KR" dirty="0" smtClean="0"/>
              <a:t>PPT</a:t>
            </a:r>
            <a:r>
              <a:rPr lang="ko-KR" altLang="en-US" dirty="0" err="1" smtClean="0"/>
              <a:t>그림판</a:t>
            </a:r>
            <a:r>
              <a:rPr lang="ko-KR" altLang="en-US" dirty="0" smtClean="0"/>
              <a:t> 메뉴로 변환해서</a:t>
            </a:r>
            <a:endParaRPr lang="en-US" altLang="ko-KR" dirty="0" smtClean="0"/>
          </a:p>
          <a:p>
            <a:r>
              <a:rPr lang="ko-KR" altLang="en-US" dirty="0" smtClean="0"/>
              <a:t>전달 해 주어야 함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42210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IPC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75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680" y="3010307"/>
            <a:ext cx="5688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이강현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멀티 터치 테이블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영상 처리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드로잉 구현</a:t>
            </a:r>
            <a:endParaRPr lang="ko-KR" altLang="en-US" sz="200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0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0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1028" name="Picture 4" descr="C:\Users\Administrator\Desktop\20130609_18262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283" y="1123019"/>
            <a:ext cx="2500102" cy="4392488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95536" y="620688"/>
            <a:ext cx="251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이성현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(PL 27) </a:t>
            </a:r>
            <a:r>
              <a:rPr lang="ko-KR" altLang="en-US" dirty="0" smtClean="0">
                <a:solidFill>
                  <a:srgbClr val="0085B4"/>
                </a:solidFill>
                <a:latin typeface="나눔고딕 ExtraBold" pitchFamily="50" charset="-127"/>
                <a:ea typeface="나눔고딕 ExtraBold" pitchFamily="50" charset="-127"/>
              </a:rPr>
              <a:t>충남대</a:t>
            </a:r>
            <a:endParaRPr lang="ko-KR" altLang="en-US" dirty="0">
              <a:solidFill>
                <a:srgbClr val="0085B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3888" y="620688"/>
            <a:ext cx="23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이지우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(26) </a:t>
            </a:r>
            <a:r>
              <a:rPr lang="ko-KR" altLang="en-US" dirty="0" smtClean="0">
                <a:solidFill>
                  <a:srgbClr val="0085B4"/>
                </a:solidFill>
                <a:latin typeface="나눔고딕 ExtraBold" pitchFamily="50" charset="-127"/>
                <a:ea typeface="나눔고딕 ExtraBold" pitchFamily="50" charset="-127"/>
              </a:rPr>
              <a:t>한기대</a:t>
            </a:r>
            <a:endParaRPr lang="ko-KR" altLang="en-US" dirty="0">
              <a:solidFill>
                <a:srgbClr val="0085B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7" name="Picture 3" descr="\\Member\현회원\6. 23기\1.이지우\이강현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6" t="7488" r="14236" b="2655"/>
          <a:stretch/>
        </p:blipFill>
        <p:spPr bwMode="auto">
          <a:xfrm>
            <a:off x="6543843" y="1198477"/>
            <a:ext cx="2276629" cy="4390763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51648" y="620688"/>
            <a:ext cx="23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이강현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(24) </a:t>
            </a:r>
            <a:r>
              <a:rPr lang="ko-KR" altLang="en-US" dirty="0" smtClean="0">
                <a:solidFill>
                  <a:srgbClr val="0085B4"/>
                </a:solidFill>
                <a:latin typeface="나눔고딕 ExtraBold" pitchFamily="50" charset="-127"/>
                <a:ea typeface="나눔고딕 ExtraBold" pitchFamily="50" charset="-127"/>
              </a:rPr>
              <a:t>한기대</a:t>
            </a:r>
            <a:endParaRPr lang="ko-KR" altLang="en-US" dirty="0">
              <a:solidFill>
                <a:srgbClr val="0085B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9" name="Picture 5" descr="C:\Users\tjssm\Pictures\사진\2012021306430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12161" r="60041"/>
          <a:stretch/>
        </p:blipFill>
        <p:spPr bwMode="auto">
          <a:xfrm>
            <a:off x="3580665" y="1123019"/>
            <a:ext cx="2503503" cy="439248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1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멀티 터치 테이블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Picture 1" descr="C:\Users\Landscape\AppData\Local\Temp\hunclip1\01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908720"/>
            <a:ext cx="4630640" cy="425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49888" y="538142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가로 </a:t>
            </a:r>
            <a:r>
              <a:rPr lang="en-US" altLang="ko-KR" dirty="0" smtClean="0"/>
              <a:t>100cm X </a:t>
            </a:r>
            <a:r>
              <a:rPr lang="ko-KR" altLang="en-US" dirty="0" smtClean="0"/>
              <a:t>세로 </a:t>
            </a:r>
            <a:r>
              <a:rPr lang="en-US" altLang="ko-KR" dirty="0" smtClean="0"/>
              <a:t>75cm </a:t>
            </a:r>
            <a:r>
              <a:rPr lang="ko-KR" altLang="en-US" dirty="0" smtClean="0"/>
              <a:t>크기의 멀티터치 테이블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1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FTIR(Frustrated Total Internal Reflection)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방식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0765" y="2060848"/>
            <a:ext cx="7189628" cy="4191775"/>
            <a:chOff x="910765" y="2285834"/>
            <a:chExt cx="6925079" cy="3966789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765" y="2285834"/>
              <a:ext cx="6925079" cy="2280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 rot="3050588">
              <a:off x="3973148" y="4770175"/>
              <a:ext cx="180032" cy="1560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759" y="5694562"/>
              <a:ext cx="621977" cy="28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944" y="4409085"/>
              <a:ext cx="976633" cy="38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27539">
              <a:off x="963297" y="3755969"/>
              <a:ext cx="1785767" cy="708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644158" y="5017317"/>
              <a:ext cx="74295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740" y="4848467"/>
              <a:ext cx="936104" cy="1404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3" name="Picture 1" descr="C:\Users\Landscape\AppData\Local\Temp\hunclip1\03\huntemp.files\img000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974395"/>
            <a:ext cx="2204482" cy="16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5172445" y="2621296"/>
            <a:ext cx="781013" cy="78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7"/>
          </p:cNvCxnSpPr>
          <p:nvPr/>
        </p:nvCxnSpPr>
        <p:spPr>
          <a:xfrm flipV="1">
            <a:off x="5839081" y="2132856"/>
            <a:ext cx="821152" cy="6028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적외선 카메라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340905" cy="319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4653136"/>
            <a:ext cx="834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일반 </a:t>
            </a:r>
            <a:r>
              <a:rPr lang="ko-KR" altLang="en-US" sz="2000" dirty="0" err="1" smtClean="0"/>
              <a:t>웹캠을</a:t>
            </a:r>
            <a:r>
              <a:rPr lang="ko-KR" altLang="en-US" sz="2000" dirty="0" smtClean="0"/>
              <a:t> 적외선 카메라로 개조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적외선 차단 필터 제거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가시광선 차단 필터 부착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네거티브 필름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393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아크릴 스크린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4653136"/>
            <a:ext cx="834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스크린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적외선에 대해 전반사가 잘 일어나는 매질인 아크릴 선정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크기 </a:t>
            </a:r>
            <a:r>
              <a:rPr lang="en-US" altLang="ko-KR" sz="2000" dirty="0" smtClean="0"/>
              <a:t>– 100cm X 75cm, 10T</a:t>
            </a:r>
          </a:p>
        </p:txBody>
      </p:sp>
      <p:pic>
        <p:nvPicPr>
          <p:cNvPr id="5122" name="Picture 2" descr="http://www.acrmart.com/web/product/medium/acrmart_10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19032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5123" name="Picture 3" descr="C:\Users\Landscape\AppData\Local\Temp\hunclip1\05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58" y="1700808"/>
            <a:ext cx="3981476" cy="22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Picture 5" descr="C:\Users\Landscape\AppData\Local\Temp\hunclip1\06\huntemp.files\img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50" y="1700808"/>
            <a:ext cx="3860046" cy="22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2952" y="4006399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기존 계층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581277" y="4006399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실리콘 도포 후 계층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113698" y="4959010"/>
            <a:ext cx="663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아크릴판과 </a:t>
            </a:r>
            <a:r>
              <a:rPr lang="ko-KR" altLang="en-US" b="1" dirty="0" err="1" smtClean="0"/>
              <a:t>트레싱지</a:t>
            </a:r>
            <a:r>
              <a:rPr lang="ko-KR" altLang="en-US" b="1" dirty="0" smtClean="0"/>
              <a:t> 사이의 강한 </a:t>
            </a:r>
            <a:r>
              <a:rPr lang="ko-KR" altLang="en-US" b="1" dirty="0" err="1" smtClean="0"/>
              <a:t>밀착력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-&gt; </a:t>
            </a:r>
            <a:r>
              <a:rPr lang="ko-KR" altLang="en-US" b="1" dirty="0" smtClean="0"/>
              <a:t>실리콘 층 도포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아크릴 스크린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41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6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영상처리를 통한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터치점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인식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61592" y="980728"/>
            <a:ext cx="1858480" cy="5633258"/>
            <a:chOff x="3361592" y="549400"/>
            <a:chExt cx="2232248" cy="606458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361592" y="549400"/>
              <a:ext cx="2232248" cy="53914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Calibration</a:t>
              </a:r>
              <a:endParaRPr lang="ko-KR" altLang="en-US" sz="1400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361592" y="1448588"/>
              <a:ext cx="2232248" cy="5391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Gray Scale Image</a:t>
              </a:r>
              <a:endParaRPr lang="ko-KR" altLang="en-US" sz="1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361592" y="2384692"/>
              <a:ext cx="2232248" cy="539148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Removing Background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361592" y="3320796"/>
              <a:ext cx="2232248" cy="53914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High Pass Filter</a:t>
              </a:r>
              <a:endParaRPr lang="ko-KR" altLang="en-US" sz="14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361592" y="4256900"/>
              <a:ext cx="2232248" cy="5391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Scalar Filter</a:t>
              </a:r>
              <a:endParaRPr lang="ko-KR" altLang="en-US" sz="14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361592" y="5200770"/>
              <a:ext cx="2232248" cy="5391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Labeling</a:t>
              </a:r>
            </a:p>
            <a:p>
              <a:pPr algn="ctr"/>
              <a:r>
                <a:rPr lang="en-US" altLang="ko-KR" sz="1400" b="1" dirty="0" smtClean="0"/>
                <a:t>Blob Tracking</a:t>
              </a:r>
              <a:endParaRPr lang="ko-KR" altLang="en-US" sz="14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361592" y="6074838"/>
              <a:ext cx="2232248" cy="53914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Touch Recognition</a:t>
              </a:r>
              <a:endParaRPr lang="ko-KR" altLang="en-US" sz="1400" b="1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211960" y="1147276"/>
              <a:ext cx="504056" cy="2160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4211960" y="2114398"/>
              <a:ext cx="504056" cy="2160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아래쪽 화살표 16"/>
            <p:cNvSpPr/>
            <p:nvPr/>
          </p:nvSpPr>
          <p:spPr>
            <a:xfrm>
              <a:off x="4211960" y="3050502"/>
              <a:ext cx="504056" cy="2160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4211960" y="3914598"/>
              <a:ext cx="504056" cy="2160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4211960" y="4922710"/>
              <a:ext cx="504056" cy="2160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4225688" y="5808646"/>
              <a:ext cx="504056" cy="2160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6761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31640" y="1484784"/>
            <a:ext cx="6768752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/>
          <p:cNvSpPr/>
          <p:nvPr/>
        </p:nvSpPr>
        <p:spPr>
          <a:xfrm>
            <a:off x="1475870" y="1607676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>
            <a:off x="1546980" y="3284984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십자형 10"/>
          <p:cNvSpPr/>
          <p:nvPr/>
        </p:nvSpPr>
        <p:spPr>
          <a:xfrm>
            <a:off x="1569322" y="4869160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/>
          <p:nvPr/>
        </p:nvSpPr>
        <p:spPr>
          <a:xfrm>
            <a:off x="7300150" y="4869160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/>
          <p:nvPr/>
        </p:nvSpPr>
        <p:spPr>
          <a:xfrm>
            <a:off x="7287958" y="1607676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/>
          <p:nvPr/>
        </p:nvSpPr>
        <p:spPr>
          <a:xfrm>
            <a:off x="7308304" y="3284984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/>
          <p:nvPr/>
        </p:nvSpPr>
        <p:spPr>
          <a:xfrm>
            <a:off x="4436858" y="3284984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/>
          <p:nvPr/>
        </p:nvSpPr>
        <p:spPr>
          <a:xfrm>
            <a:off x="4436858" y="1607676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/>
          <p:nvPr/>
        </p:nvSpPr>
        <p:spPr>
          <a:xfrm>
            <a:off x="4436858" y="4869160"/>
            <a:ext cx="558316" cy="504056"/>
          </a:xfrm>
          <a:prstGeom prst="plus">
            <a:avLst>
              <a:gd name="adj" fmla="val 3830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영상처리를 통한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터치점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인식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Calibration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4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차영상을 이용한 배경 제거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276021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855352" y="2708920"/>
            <a:ext cx="1008112" cy="64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48508"/>
            <a:ext cx="3312368" cy="317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3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고역 통과 필터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855352" y="2708920"/>
            <a:ext cx="1008112" cy="64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1448780"/>
            <a:ext cx="335921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3" y="1844824"/>
            <a:ext cx="2735747" cy="262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9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6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스칼라 곱 연산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4" y="1664804"/>
            <a:ext cx="289084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3855352" y="2708920"/>
            <a:ext cx="1008112" cy="64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8760"/>
            <a:ext cx="3724414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2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선 정 배 경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7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6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스무딩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855352" y="2708920"/>
            <a:ext cx="1008112" cy="64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4" y="1664804"/>
            <a:ext cx="288832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381642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8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Blob Labeling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1" name="Picture 1" descr="C:\Users\Landscape\AppData\Local\Temp\hunclip1\01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2" y="1628800"/>
            <a:ext cx="8150633" cy="235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4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6" name="직사각형 25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제스처 인식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Picture 1" descr="C:\Users\Landscape\AppData\Local\Temp\hunclip1\08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17" y="1116011"/>
            <a:ext cx="1512168" cy="168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394633" y="2950687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mtClean="0">
                <a:effectLst/>
              </a:rPr>
              <a:t>&lt;</a:t>
            </a:r>
            <a:r>
              <a:rPr lang="ko-KR" altLang="en-US" b="1" dirty="0" smtClean="0">
                <a:effectLst/>
              </a:rPr>
              <a:t>클릭</a:t>
            </a:r>
            <a:r>
              <a:rPr lang="en-US" altLang="ko-KR" b="1" dirty="0" smtClean="0"/>
              <a:t>&gt;</a:t>
            </a:r>
            <a:endParaRPr lang="ko-KR" altLang="en-US" b="1" dirty="0">
              <a:effectLst/>
            </a:endParaRPr>
          </a:p>
        </p:txBody>
      </p:sp>
      <p:pic>
        <p:nvPicPr>
          <p:cNvPr id="9219" name="Picture 3" descr="C:\Users\Landscape\AppData\Local\Temp\hunclip1\09\huntemp.files\img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45" y="1116011"/>
            <a:ext cx="1588588" cy="168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717613" y="5364483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effectLst/>
              </a:rPr>
              <a:t>&lt;</a:t>
            </a:r>
            <a:r>
              <a:rPr lang="ko-KR" altLang="en-US" b="1" dirty="0" smtClean="0">
                <a:effectLst/>
              </a:rPr>
              <a:t>객체 이동</a:t>
            </a:r>
            <a:r>
              <a:rPr lang="en-US" altLang="ko-KR" b="1" dirty="0" smtClean="0"/>
              <a:t>&gt;</a:t>
            </a:r>
            <a:endParaRPr lang="ko-KR" altLang="en-US" b="1" dirty="0">
              <a:effectLst/>
            </a:endParaRPr>
          </a:p>
        </p:txBody>
      </p:sp>
      <p:pic>
        <p:nvPicPr>
          <p:cNvPr id="9221" name="Picture 5" descr="C:\Users\Landscape\AppData\Local\Temp\hunclip1\10\huntemp.files\img00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53" y="3852315"/>
            <a:ext cx="378042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509701" y="2936996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mtClean="0">
                <a:effectLst/>
              </a:rPr>
              <a:t>&lt;</a:t>
            </a:r>
            <a:r>
              <a:rPr lang="ko-KR" altLang="en-US" b="1" dirty="0" smtClean="0"/>
              <a:t>속</a:t>
            </a:r>
            <a:r>
              <a:rPr lang="ko-KR" altLang="en-US" b="1" dirty="0"/>
              <a:t>성</a:t>
            </a:r>
            <a:r>
              <a:rPr lang="en-US" altLang="ko-KR" b="1" dirty="0" smtClean="0"/>
              <a:t>&gt;</a:t>
            </a:r>
            <a:endParaRPr lang="ko-KR" altLang="en-US" b="1" dirty="0">
              <a:effectLst/>
            </a:endParaRPr>
          </a:p>
        </p:txBody>
      </p:sp>
      <p:pic>
        <p:nvPicPr>
          <p:cNvPr id="9223" name="Picture 7" descr="C:\Users\Landscape\AppData\Local\Temp\hunclip1\11\huntemp.files\img00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10" y="1116011"/>
            <a:ext cx="1517315" cy="16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11653" y="2924804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effectLst/>
              </a:rPr>
              <a:t>&lt;</a:t>
            </a:r>
            <a:r>
              <a:rPr lang="ko-KR" altLang="en-US" b="1" dirty="0" smtClean="0"/>
              <a:t>확대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축소</a:t>
            </a:r>
            <a:r>
              <a:rPr lang="en-US" altLang="ko-KR" b="1" dirty="0" smtClean="0"/>
              <a:t>&gt;</a:t>
            </a:r>
            <a:endParaRPr lang="ko-KR" altLang="en-US" b="1" dirty="0">
              <a:effectLst/>
            </a:endParaRPr>
          </a:p>
        </p:txBody>
      </p:sp>
      <p:pic>
        <p:nvPicPr>
          <p:cNvPr id="9225" name="Picture 9" descr="C:\Users\Landscape\AppData\Local\Temp\hunclip1\12\huntemp.files\img000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695" y="3972013"/>
            <a:ext cx="1227769" cy="13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48887" y="5364483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effectLst/>
              </a:rPr>
              <a:t>&lt;</a:t>
            </a:r>
            <a:r>
              <a:rPr lang="ko-KR" altLang="en-US" b="1" dirty="0" smtClean="0">
                <a:effectLst/>
              </a:rPr>
              <a:t>회전</a:t>
            </a:r>
            <a:r>
              <a:rPr lang="en-US" altLang="ko-KR" b="1" dirty="0" smtClean="0"/>
              <a:t>&gt;</a:t>
            </a:r>
            <a:endParaRPr lang="ko-KR" alt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4169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4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드로잉 기능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Picture 1" descr="C:\Users\Landscape\AppData\Local\Temp\hunclip1\02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7128792" cy="41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드로잉 기능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펜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Picture 1" descr="C:\Users\Landscape\AppData\Local\Temp\hunclip1\03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268760"/>
            <a:ext cx="776453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3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드로잉 기능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지우기 기능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9600" y="609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Picture 1" descr="C:\Users\Landscape\AppData\Local\Temp\hunclip1\04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218456"/>
            <a:ext cx="7413429" cy="437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2000" y="762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395536" y="404664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드로잉 기능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기타 기능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340768"/>
            <a:ext cx="727476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텍스트 삽입 </a:t>
            </a:r>
            <a:r>
              <a:rPr lang="ko-KR" altLang="en-US" sz="2400" dirty="0" smtClean="0"/>
              <a:t>기능</a:t>
            </a:r>
            <a:endParaRPr lang="en-US" altLang="ko-KR" sz="2400" dirty="0" smtClean="0"/>
          </a:p>
          <a:p>
            <a:endParaRPr lang="en-US" altLang="ko-KR" sz="1400" dirty="0" smtClean="0"/>
          </a:p>
          <a:p>
            <a:r>
              <a:rPr lang="ko-KR" altLang="en-US" sz="2400" dirty="0" smtClean="0"/>
              <a:t>수식 입력 </a:t>
            </a:r>
            <a:r>
              <a:rPr lang="ko-KR" altLang="en-US" sz="2400" dirty="0" smtClean="0"/>
              <a:t>기능</a:t>
            </a:r>
            <a:endParaRPr lang="en-US" altLang="ko-KR" sz="2400" dirty="0" smtClean="0"/>
          </a:p>
          <a:p>
            <a:endParaRPr lang="en-US" altLang="ko-KR" sz="1400" dirty="0" smtClean="0"/>
          </a:p>
          <a:p>
            <a:r>
              <a:rPr lang="ko-KR" altLang="en-US" sz="2400" dirty="0" smtClean="0"/>
              <a:t>그림 불러오기 </a:t>
            </a:r>
            <a:r>
              <a:rPr lang="ko-KR" altLang="en-US" sz="2400" dirty="0" smtClean="0"/>
              <a:t>기능</a:t>
            </a:r>
            <a:endParaRPr lang="en-US" altLang="ko-KR" sz="2400" dirty="0" smtClean="0"/>
          </a:p>
          <a:p>
            <a:endParaRPr lang="en-US" altLang="ko-KR" sz="1400" dirty="0" smtClean="0"/>
          </a:p>
          <a:p>
            <a:r>
              <a:rPr lang="en-US" altLang="ko-KR" sz="2400" dirty="0" smtClean="0"/>
              <a:t>Redo/Undo </a:t>
            </a:r>
            <a:r>
              <a:rPr lang="ko-KR" altLang="en-US" sz="2400" dirty="0" smtClean="0"/>
              <a:t>기능</a:t>
            </a:r>
            <a:endParaRPr lang="en-US" altLang="ko-KR" sz="2400" dirty="0" smtClean="0"/>
          </a:p>
          <a:p>
            <a:endParaRPr lang="en-US" altLang="ko-KR" sz="1400" dirty="0" smtClean="0"/>
          </a:p>
          <a:p>
            <a:r>
              <a:rPr lang="ko-KR" altLang="en-US" sz="2400" dirty="0" smtClean="0"/>
              <a:t>저장 기능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42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75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680" y="3010307"/>
            <a:ext cx="56886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이지우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메인 레이아웃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실행창 기능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메뉴 구현</a:t>
            </a:r>
            <a:endParaRPr lang="ko-KR" altLang="en-US" sz="200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29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자리화면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57408" y="836712"/>
            <a:ext cx="6426960" cy="5184576"/>
            <a:chOff x="1241384" y="548680"/>
            <a:chExt cx="6426960" cy="5184576"/>
          </a:xfrm>
        </p:grpSpPr>
        <p:grpSp>
          <p:nvGrpSpPr>
            <p:cNvPr id="90" name="그룹 89"/>
            <p:cNvGrpSpPr/>
            <p:nvPr/>
          </p:nvGrpSpPr>
          <p:grpSpPr>
            <a:xfrm>
              <a:off x="6713992" y="548680"/>
              <a:ext cx="954352" cy="667816"/>
              <a:chOff x="5344107" y="5077628"/>
              <a:chExt cx="1102473" cy="727636"/>
            </a:xfrm>
            <a:effectLst/>
          </p:grpSpPr>
          <p:sp>
            <p:nvSpPr>
              <p:cNvPr id="91" name="타원 90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344107" y="5077628"/>
                <a:ext cx="1102473" cy="335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회</a:t>
                </a:r>
                <a:r>
                  <a:rPr lang="ko-KR" altLang="en-US" sz="1400" b="1" dirty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의</a:t>
                </a:r>
                <a:r>
                  <a:rPr lang="ko-KR" altLang="en-US" sz="1400" b="1" dirty="0" smtClean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 </a:t>
                </a:r>
                <a:r>
                  <a:rPr lang="ko-KR" altLang="en-US" sz="1400" b="1" dirty="0" smtClean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저장</a:t>
                </a:r>
                <a:endParaRPr lang="ko-KR" altLang="en-US" sz="1400" b="1" dirty="0">
                  <a:ln w="3175">
                    <a:noFill/>
                  </a:ln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sp>
          <p:nvSpPr>
            <p:cNvPr id="6" name="모서리가 둥근 직사각형 5"/>
            <p:cNvSpPr/>
            <p:nvPr/>
          </p:nvSpPr>
          <p:spPr>
            <a:xfrm>
              <a:off x="1241385" y="836712"/>
              <a:ext cx="5976663" cy="4176464"/>
            </a:xfrm>
            <a:prstGeom prst="roundRect">
              <a:avLst>
                <a:gd name="adj" fmla="val 348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248985" y="5085184"/>
              <a:ext cx="5969063" cy="648072"/>
            </a:xfrm>
            <a:prstGeom prst="roundRect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>
              <a:bevelT prst="relaxedInset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9" t="15676" r="22639" b="15676"/>
            <a:stretch/>
          </p:blipFill>
          <p:spPr bwMode="auto">
            <a:xfrm rot="218871">
              <a:off x="1661373" y="1189230"/>
              <a:ext cx="2089217" cy="1950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5" t="12993" r="33545" b="11678"/>
            <a:stretch/>
          </p:blipFill>
          <p:spPr bwMode="auto">
            <a:xfrm rot="21360699">
              <a:off x="2168707" y="2346873"/>
              <a:ext cx="1697927" cy="2359657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2" t="16846" r="35596" b="32853"/>
            <a:stretch/>
          </p:blipFill>
          <p:spPr bwMode="auto">
            <a:xfrm rot="21122429">
              <a:off x="3216886" y="1379888"/>
              <a:ext cx="3096343" cy="18436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1241384" y="4725144"/>
              <a:ext cx="936104" cy="720080"/>
              <a:chOff x="791580" y="5085184"/>
              <a:chExt cx="936104" cy="720080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899592" y="5085184"/>
                <a:ext cx="720080" cy="720080"/>
              </a:xfrm>
              <a:prstGeom prst="ellipse">
                <a:avLst/>
              </a:prstGeom>
              <a:solidFill>
                <a:schemeClr val="accent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perspectiveAbove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791580" y="5268252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파일함</a:t>
                </a:r>
                <a:endParaRPr lang="ko-KR" altLang="en-US" sz="14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129816" y="4725144"/>
              <a:ext cx="936104" cy="720080"/>
              <a:chOff x="5427285" y="5085184"/>
              <a:chExt cx="936104" cy="72008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427285" y="5314419"/>
                <a:ext cx="9361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받은파일</a:t>
                </a:r>
                <a:endParaRPr lang="ko-KR" altLang="en-US" sz="11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6065920" y="4725144"/>
              <a:ext cx="936104" cy="720080"/>
              <a:chOff x="5427285" y="5085184"/>
              <a:chExt cx="936104" cy="72008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427285" y="5314419"/>
                <a:ext cx="9361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웹브라우저</a:t>
                </a:r>
                <a:endParaRPr lang="ko-KR" altLang="en-US" sz="11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121704" y="4725144"/>
              <a:ext cx="936104" cy="720080"/>
              <a:chOff x="5427285" y="5085184"/>
              <a:chExt cx="936104" cy="72008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solidFill>
                <a:srgbClr val="00B0F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27285" y="5314419"/>
                <a:ext cx="9361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열었던파일</a:t>
                </a:r>
                <a:endParaRPr lang="ko-KR" altLang="en-US" sz="11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556622" y="4330674"/>
            <a:ext cx="2781106" cy="1440160"/>
            <a:chOff x="827584" y="4077072"/>
            <a:chExt cx="2781106" cy="1440160"/>
          </a:xfrm>
        </p:grpSpPr>
        <p:sp>
          <p:nvSpPr>
            <p:cNvPr id="32" name="한쪽 모서리가 잘린 사각형 31"/>
            <p:cNvSpPr/>
            <p:nvPr/>
          </p:nvSpPr>
          <p:spPr>
            <a:xfrm>
              <a:off x="827584" y="4077072"/>
              <a:ext cx="528493" cy="351384"/>
            </a:xfrm>
            <a:prstGeom prst="snip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문서</a:t>
              </a:r>
              <a:endParaRPr lang="ko-KR" altLang="en-US" sz="12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7584" y="4437112"/>
              <a:ext cx="2558673" cy="936104"/>
            </a:xfrm>
            <a:prstGeom prst="rect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파일 리스트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392666" y="4437112"/>
              <a:ext cx="216024" cy="9361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한쪽 모서리가 잘린 사각형 34"/>
            <p:cNvSpPr/>
            <p:nvPr/>
          </p:nvSpPr>
          <p:spPr>
            <a:xfrm>
              <a:off x="1421404" y="4077072"/>
              <a:ext cx="528493" cy="351384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영상</a:t>
              </a:r>
              <a:endParaRPr lang="ko-KR" altLang="en-US" sz="12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6" name="한쪽 모서리가 잘린 사각형 35"/>
            <p:cNvSpPr/>
            <p:nvPr/>
          </p:nvSpPr>
          <p:spPr>
            <a:xfrm>
              <a:off x="2006346" y="4077072"/>
              <a:ext cx="528493" cy="351384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7" name="한쪽 모서리가 잘린 사각형 36"/>
            <p:cNvSpPr/>
            <p:nvPr/>
          </p:nvSpPr>
          <p:spPr>
            <a:xfrm>
              <a:off x="2600166" y="4077072"/>
              <a:ext cx="528493" cy="351384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음악</a:t>
              </a:r>
              <a:endParaRPr lang="ko-KR" altLang="en-US" sz="12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27584" y="5373216"/>
              <a:ext cx="2781106" cy="1440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10800000">
              <a:off x="1900696" y="5373216"/>
              <a:ext cx="511063" cy="144016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자리화면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리스트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624" y="1484784"/>
            <a:ext cx="2420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DirectoryInfo</a:t>
            </a:r>
            <a:r>
              <a:rPr lang="en-US" altLang="ko-KR" b="1" dirty="0"/>
              <a:t> </a:t>
            </a:r>
            <a:r>
              <a:rPr lang="ko-KR" altLang="en-US" b="1" dirty="0"/>
              <a:t>클래스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5002" y="2060848"/>
            <a:ext cx="81194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</a:rPr>
              <a:t>DirectoryInfo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 err="1"/>
              <a:t>drinfo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new</a:t>
            </a:r>
            <a:r>
              <a:rPr lang="en-US" altLang="ko-KR" dirty="0"/>
              <a:t> </a:t>
            </a:r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</a:rPr>
              <a:t>DirectoryInfo</a:t>
            </a:r>
            <a:r>
              <a:rPr lang="en-US" altLang="ko-KR" dirty="0"/>
              <a:t>("c:/</a:t>
            </a:r>
            <a:r>
              <a:rPr lang="en-US" altLang="ko-KR" dirty="0" err="1"/>
              <a:t>myFolder</a:t>
            </a:r>
            <a:r>
              <a:rPr lang="en-US" altLang="ko-KR" dirty="0"/>
              <a:t>/");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foreach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FileInfo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dirty="0" err="1"/>
              <a:t>fiin</a:t>
            </a:r>
            <a:r>
              <a:rPr lang="en-US" altLang="ko-KR" dirty="0"/>
              <a:t> in </a:t>
            </a:r>
            <a:r>
              <a:rPr lang="en-US" altLang="ko-KR" dirty="0" err="1"/>
              <a:t>drinfo.GetFiles</a:t>
            </a:r>
            <a:r>
              <a:rPr lang="en-US" altLang="ko-KR" dirty="0"/>
              <a:t>())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string</a:t>
            </a:r>
            <a:r>
              <a:rPr lang="en-US" altLang="ko-KR" dirty="0"/>
              <a:t> </a:t>
            </a:r>
            <a:r>
              <a:rPr lang="en-US" altLang="ko-KR" dirty="0" err="1"/>
              <a:t>str</a:t>
            </a:r>
            <a:r>
              <a:rPr lang="en-US" altLang="ko-KR" dirty="0"/>
              <a:t> = </a:t>
            </a:r>
            <a:r>
              <a:rPr lang="en-US" altLang="ko-KR" dirty="0" err="1"/>
              <a:t>fiin.FullName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MessageBox.Show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11" y="4365104"/>
            <a:ext cx="15716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4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5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2050" name="Picture 2" descr="C:\Users\Administrator\Desktop\1000033805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76672"/>
            <a:ext cx="2880000" cy="2904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:\Users\Administrator\Desktop\20130609_19494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1700808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C:\Users\Administrator\Desktop\surface2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416" y="3212976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자리화면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57408" y="836712"/>
            <a:ext cx="6426960" cy="5184576"/>
            <a:chOff x="1241384" y="548680"/>
            <a:chExt cx="6426960" cy="5184576"/>
          </a:xfrm>
        </p:grpSpPr>
        <p:grpSp>
          <p:nvGrpSpPr>
            <p:cNvPr id="90" name="그룹 89"/>
            <p:cNvGrpSpPr/>
            <p:nvPr/>
          </p:nvGrpSpPr>
          <p:grpSpPr>
            <a:xfrm>
              <a:off x="6713992" y="548680"/>
              <a:ext cx="954352" cy="667816"/>
              <a:chOff x="5344107" y="5077628"/>
              <a:chExt cx="1102473" cy="727636"/>
            </a:xfrm>
            <a:effectLst/>
          </p:grpSpPr>
          <p:sp>
            <p:nvSpPr>
              <p:cNvPr id="91" name="타원 90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344107" y="5077628"/>
                <a:ext cx="1102473" cy="335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회</a:t>
                </a:r>
                <a:r>
                  <a:rPr lang="ko-KR" altLang="en-US" sz="1400" b="1" dirty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의</a:t>
                </a:r>
                <a:r>
                  <a:rPr lang="ko-KR" altLang="en-US" sz="1400" b="1" dirty="0" smtClean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 </a:t>
                </a:r>
                <a:r>
                  <a:rPr lang="ko-KR" altLang="en-US" sz="1400" b="1" dirty="0" smtClean="0">
                    <a:ln w="3175">
                      <a:noFill/>
                    </a:ln>
                    <a:latin typeface="나눔고딕 ExtraBold" pitchFamily="50" charset="-127"/>
                    <a:ea typeface="나눔고딕 ExtraBold" pitchFamily="50" charset="-127"/>
                  </a:rPr>
                  <a:t>저장</a:t>
                </a:r>
                <a:endParaRPr lang="ko-KR" altLang="en-US" sz="1400" b="1" dirty="0">
                  <a:ln w="3175">
                    <a:noFill/>
                  </a:ln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sp>
          <p:nvSpPr>
            <p:cNvPr id="6" name="모서리가 둥근 직사각형 5"/>
            <p:cNvSpPr/>
            <p:nvPr/>
          </p:nvSpPr>
          <p:spPr>
            <a:xfrm>
              <a:off x="1241385" y="836712"/>
              <a:ext cx="5976663" cy="4176464"/>
            </a:xfrm>
            <a:prstGeom prst="roundRect">
              <a:avLst>
                <a:gd name="adj" fmla="val 348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248985" y="5085184"/>
              <a:ext cx="5969063" cy="648072"/>
            </a:xfrm>
            <a:prstGeom prst="roundRect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>
              <a:bevelT prst="relaxedInset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9" t="15676" r="22639" b="15676"/>
            <a:stretch/>
          </p:blipFill>
          <p:spPr bwMode="auto">
            <a:xfrm rot="218871">
              <a:off x="1661373" y="1189230"/>
              <a:ext cx="2089217" cy="1950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5" t="12993" r="33545" b="11678"/>
            <a:stretch/>
          </p:blipFill>
          <p:spPr bwMode="auto">
            <a:xfrm rot="21360699">
              <a:off x="2168707" y="2346873"/>
              <a:ext cx="1697927" cy="2359657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2" t="16846" r="35596" b="32853"/>
            <a:stretch/>
          </p:blipFill>
          <p:spPr bwMode="auto">
            <a:xfrm rot="21122429">
              <a:off x="3216886" y="1379888"/>
              <a:ext cx="3096343" cy="18436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1241384" y="4725144"/>
              <a:ext cx="936104" cy="720080"/>
              <a:chOff x="791580" y="5085184"/>
              <a:chExt cx="936104" cy="720080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899592" y="5085184"/>
                <a:ext cx="720080" cy="720080"/>
              </a:xfrm>
              <a:prstGeom prst="ellipse">
                <a:avLst/>
              </a:prstGeom>
              <a:solidFill>
                <a:schemeClr val="accent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perspectiveAbove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791580" y="5268252"/>
                <a:ext cx="93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파일함</a:t>
                </a:r>
                <a:endParaRPr lang="ko-KR" altLang="en-US" sz="14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129816" y="4725144"/>
              <a:ext cx="936104" cy="720080"/>
              <a:chOff x="5427285" y="5085184"/>
              <a:chExt cx="936104" cy="72008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427285" y="5314419"/>
                <a:ext cx="9361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받은파일</a:t>
                </a:r>
                <a:endParaRPr lang="ko-KR" altLang="en-US" sz="11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6065920" y="4725144"/>
              <a:ext cx="936104" cy="720080"/>
              <a:chOff x="5427285" y="5085184"/>
              <a:chExt cx="936104" cy="72008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427285" y="5314419"/>
                <a:ext cx="9361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웹브라우저</a:t>
                </a:r>
                <a:endParaRPr lang="ko-KR" altLang="en-US" sz="11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121704" y="4725144"/>
              <a:ext cx="936104" cy="720080"/>
              <a:chOff x="5427285" y="5085184"/>
              <a:chExt cx="936104" cy="72008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5517541" y="5085184"/>
                <a:ext cx="720080" cy="720080"/>
              </a:xfrm>
              <a:prstGeom prst="ellipse">
                <a:avLst/>
              </a:prstGeom>
              <a:solidFill>
                <a:srgbClr val="00B0F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27285" y="5314419"/>
                <a:ext cx="9361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n w="3175">
                      <a:noFill/>
                    </a:ln>
                    <a:solidFill>
                      <a:schemeClr val="bg1"/>
                    </a:solidFill>
                  </a:rPr>
                  <a:t>열었던파일</a:t>
                </a:r>
                <a:endParaRPr lang="ko-KR" altLang="en-US" sz="1100" b="1" dirty="0">
                  <a:ln w="3175">
                    <a:noFill/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5039359" y="3809236"/>
            <a:ext cx="2223863" cy="1193985"/>
          </a:xfrm>
          <a:prstGeom prst="roundRect">
            <a:avLst>
              <a:gd name="adj" fmla="val 3488"/>
            </a:avLst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5496773" y="3723447"/>
            <a:ext cx="1414913" cy="1016785"/>
            <a:chOff x="6825967" y="3026267"/>
            <a:chExt cx="1562457" cy="1122813"/>
          </a:xfrm>
        </p:grpSpPr>
        <p:grpSp>
          <p:nvGrpSpPr>
            <p:cNvPr id="42" name="그룹 41"/>
            <p:cNvGrpSpPr/>
            <p:nvPr/>
          </p:nvGrpSpPr>
          <p:grpSpPr>
            <a:xfrm>
              <a:off x="6825967" y="3026267"/>
              <a:ext cx="1468798" cy="749830"/>
              <a:chOff x="6750494" y="980728"/>
              <a:chExt cx="1781946" cy="86409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7172186" y="998484"/>
                <a:ext cx="174232" cy="136442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  <a:softEdge rad="3175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056276" y="1008092"/>
                <a:ext cx="242170" cy="189644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reflection blurRad="6350" stA="50000" endA="300" endPos="38500" dist="50800" dir="5400000" sy="-100000" algn="bl" rotWithShape="0"/>
                <a:softEdge rad="3175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6975390" y="1034980"/>
                <a:ext cx="242170" cy="189644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effectLst>
                <a:reflection blurRad="6350" stA="50000" endA="300" endPos="38500" dist="50800" dir="5400000" sy="-100000" algn="bl" rotWithShape="0"/>
                <a:softEdge rad="3175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887592" y="1062519"/>
                <a:ext cx="242170" cy="189644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794390" y="1122577"/>
                <a:ext cx="284558" cy="222838"/>
              </a:xfrm>
              <a:prstGeom prst="rect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750494" y="1196752"/>
                <a:ext cx="405902" cy="317862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6866398" y="1233996"/>
                <a:ext cx="648072" cy="372862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7010414" y="1268760"/>
                <a:ext cx="720080" cy="450296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7213624" y="1196752"/>
                <a:ext cx="864096" cy="648072"/>
              </a:xfrm>
              <a:prstGeom prst="rect">
                <a:avLst/>
              </a:prstGeom>
              <a:solidFill>
                <a:schemeClr val="bg1"/>
              </a:solidFill>
              <a:ln/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970554" y="980728"/>
                <a:ext cx="174232" cy="136442"/>
              </a:xfrm>
              <a:prstGeom prst="rect">
                <a:avLst/>
              </a:prstGeom>
              <a:ln/>
              <a:effectLst>
                <a:softEdge rad="31750"/>
              </a:effectLst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8018526" y="990336"/>
                <a:ext cx="242170" cy="189644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  <a:softEdge rad="3175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8090534" y="1017224"/>
                <a:ext cx="242170" cy="189644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  <a:softEdge rad="3175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8162542" y="1044763"/>
                <a:ext cx="242170" cy="189644"/>
              </a:xfrm>
              <a:prstGeom prst="rect">
                <a:avLst/>
              </a:prstGeom>
              <a:ln/>
              <a:effectLst>
                <a:softEdge rad="31750"/>
              </a:effectLst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234550" y="1104821"/>
                <a:ext cx="284558" cy="222838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126538" y="1170119"/>
                <a:ext cx="405902" cy="317862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802502" y="1225118"/>
                <a:ext cx="648072" cy="372862"/>
              </a:xfrm>
              <a:prstGeom prst="rect">
                <a:avLst/>
              </a:prstGeom>
              <a:ln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7586478" y="1268760"/>
                <a:ext cx="720080" cy="450050"/>
              </a:xfrm>
              <a:prstGeom prst="rect">
                <a:avLst/>
              </a:prstGeom>
              <a:solidFill>
                <a:schemeClr val="bg1"/>
              </a:solidFill>
              <a:ln/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7213623" y="1196753"/>
                <a:ext cx="864096" cy="648072"/>
              </a:xfrm>
              <a:prstGeom prst="rect">
                <a:avLst/>
              </a:prstGeom>
              <a:solidFill>
                <a:schemeClr val="bg1"/>
              </a:solidFill>
              <a:ln/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모서리가 둥근 직사각형 42"/>
            <p:cNvSpPr/>
            <p:nvPr/>
          </p:nvSpPr>
          <p:spPr>
            <a:xfrm>
              <a:off x="6883444" y="4018130"/>
              <a:ext cx="1504980" cy="900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904946" y="3977246"/>
              <a:ext cx="171834" cy="17183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8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파일정보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제스쳐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421691" y="1104485"/>
            <a:ext cx="4360746" cy="4392488"/>
          </a:xfrm>
          <a:prstGeom prst="roundRect">
            <a:avLst>
              <a:gd name="adj" fmla="val 199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t="15676" r="22639" b="15676"/>
          <a:stretch/>
        </p:blipFill>
        <p:spPr bwMode="auto">
          <a:xfrm>
            <a:off x="2441576" y="1311091"/>
            <a:ext cx="4329851" cy="4072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4" r="849" b="96922"/>
          <a:stretch/>
        </p:blipFill>
        <p:spPr bwMode="auto">
          <a:xfrm>
            <a:off x="5850602" y="1128159"/>
            <a:ext cx="899299" cy="1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타원 65"/>
          <p:cNvSpPr/>
          <p:nvPr/>
        </p:nvSpPr>
        <p:spPr>
          <a:xfrm>
            <a:off x="5560475" y="2184605"/>
            <a:ext cx="455965" cy="455965"/>
          </a:xfrm>
          <a:prstGeom prst="ellipse">
            <a:avLst/>
          </a:prstGeom>
          <a:solidFill>
            <a:schemeClr val="dk1">
              <a:alpha val="4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3" descr="C:\Users\tjssm\Desktop\창의과제\손터치s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76" y="2328621"/>
            <a:ext cx="217970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타원 67"/>
          <p:cNvSpPr/>
          <p:nvPr/>
        </p:nvSpPr>
        <p:spPr>
          <a:xfrm>
            <a:off x="3568789" y="2184605"/>
            <a:ext cx="455965" cy="455965"/>
          </a:xfrm>
          <a:prstGeom prst="ellipse">
            <a:avLst/>
          </a:prstGeom>
          <a:solidFill>
            <a:schemeClr val="dk1">
              <a:alpha val="4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3" descr="C:\Users\tjssm\Desktop\창의과제\손터치s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25284" y="2328621"/>
            <a:ext cx="217970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왼쪽/오른쪽 화살표 69"/>
          <p:cNvSpPr/>
          <p:nvPr/>
        </p:nvSpPr>
        <p:spPr>
          <a:xfrm>
            <a:off x="2275074" y="2226588"/>
            <a:ext cx="1080120" cy="371998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왼쪽/오른쪽 화살표 70"/>
          <p:cNvSpPr/>
          <p:nvPr/>
        </p:nvSpPr>
        <p:spPr>
          <a:xfrm>
            <a:off x="6209841" y="2226588"/>
            <a:ext cx="1080120" cy="371998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왼쪽으로 구부러진 화살표 71"/>
          <p:cNvSpPr/>
          <p:nvPr/>
        </p:nvSpPr>
        <p:spPr>
          <a:xfrm>
            <a:off x="6901103" y="1473374"/>
            <a:ext cx="983265" cy="23343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왼쪽으로 구부러진 화살표 72"/>
          <p:cNvSpPr/>
          <p:nvPr/>
        </p:nvSpPr>
        <p:spPr>
          <a:xfrm rot="10800000">
            <a:off x="1949943" y="1320211"/>
            <a:ext cx="983265" cy="23343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27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파일정보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길게 누를 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0323" y="950042"/>
            <a:ext cx="5092862" cy="4918263"/>
            <a:chOff x="1960323" y="950042"/>
            <a:chExt cx="5092862" cy="4918263"/>
          </a:xfrm>
        </p:grpSpPr>
        <p:sp>
          <p:nvSpPr>
            <p:cNvPr id="30" name="타원 29"/>
            <p:cNvSpPr/>
            <p:nvPr/>
          </p:nvSpPr>
          <p:spPr>
            <a:xfrm>
              <a:off x="2256714" y="1177106"/>
              <a:ext cx="4418176" cy="44181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2320938" y="1235857"/>
              <a:ext cx="4295613" cy="42956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60323" y="3061515"/>
              <a:ext cx="1242596" cy="2155481"/>
              <a:chOff x="467544" y="1843520"/>
              <a:chExt cx="1483177" cy="2572808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67544" y="1843520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왼쪽 화살표 60"/>
              <p:cNvSpPr/>
              <p:nvPr/>
            </p:nvSpPr>
            <p:spPr>
              <a:xfrm>
                <a:off x="611560" y="2131552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웃는 얼굴 61"/>
              <p:cNvSpPr/>
              <p:nvPr/>
            </p:nvSpPr>
            <p:spPr>
              <a:xfrm>
                <a:off x="881344" y="2059544"/>
                <a:ext cx="324036" cy="324036"/>
              </a:xfrm>
              <a:prstGeom prst="smileyFac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158633" y="3624240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왼쪽 화살표 64"/>
              <p:cNvSpPr/>
              <p:nvPr/>
            </p:nvSpPr>
            <p:spPr>
              <a:xfrm>
                <a:off x="1311649" y="3743298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347206" y="1665178"/>
              <a:ext cx="663606" cy="663606"/>
              <a:chOff x="467544" y="1843520"/>
              <a:chExt cx="792088" cy="792088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467544" y="1843520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왼쪽 화살표 57"/>
              <p:cNvSpPr/>
              <p:nvPr/>
            </p:nvSpPr>
            <p:spPr>
              <a:xfrm rot="2700000">
                <a:off x="553841" y="2082182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웃는 얼굴 58"/>
              <p:cNvSpPr/>
              <p:nvPr/>
            </p:nvSpPr>
            <p:spPr>
              <a:xfrm>
                <a:off x="827338" y="2190846"/>
                <a:ext cx="324036" cy="324036"/>
              </a:xfrm>
              <a:prstGeom prst="smileyFac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126875" y="950042"/>
              <a:ext cx="663606" cy="663606"/>
              <a:chOff x="467544" y="1843520"/>
              <a:chExt cx="792088" cy="792088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467544" y="1843520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왼쪽 화살표 54"/>
              <p:cNvSpPr/>
              <p:nvPr/>
            </p:nvSpPr>
            <p:spPr>
              <a:xfrm rot="5400000">
                <a:off x="628787" y="2049891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웃는 얼굴 55"/>
              <p:cNvSpPr/>
              <p:nvPr/>
            </p:nvSpPr>
            <p:spPr>
              <a:xfrm>
                <a:off x="710694" y="2230686"/>
                <a:ext cx="324036" cy="324036"/>
              </a:xfrm>
              <a:prstGeom prst="smileyFac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>
              <a:off x="4140749" y="5204699"/>
              <a:ext cx="663606" cy="663606"/>
              <a:chOff x="467544" y="1843520"/>
              <a:chExt cx="792088" cy="79208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467544" y="1843520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왼쪽 화살표 49"/>
              <p:cNvSpPr/>
              <p:nvPr/>
            </p:nvSpPr>
            <p:spPr>
              <a:xfrm>
                <a:off x="611560" y="2155781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왼쪽 화살표 50"/>
              <p:cNvSpPr/>
              <p:nvPr/>
            </p:nvSpPr>
            <p:spPr>
              <a:xfrm rot="2700000">
                <a:off x="620560" y="2004886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왼쪽 화살표 51"/>
              <p:cNvSpPr/>
              <p:nvPr/>
            </p:nvSpPr>
            <p:spPr>
              <a:xfrm rot="18900000">
                <a:off x="620560" y="2294936"/>
                <a:ext cx="486054" cy="217328"/>
              </a:xfrm>
              <a:prstGeom prst="lef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웃는 얼굴 52"/>
              <p:cNvSpPr/>
              <p:nvPr/>
            </p:nvSpPr>
            <p:spPr>
              <a:xfrm rot="18900000">
                <a:off x="878516" y="2064002"/>
                <a:ext cx="324036" cy="324036"/>
              </a:xfrm>
              <a:prstGeom prst="smileyFac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타원 38"/>
            <p:cNvSpPr/>
            <p:nvPr/>
          </p:nvSpPr>
          <p:spPr>
            <a:xfrm>
              <a:off x="6359415" y="3015545"/>
              <a:ext cx="663606" cy="66360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41000"/>
                    <a:lumOff val="59000"/>
                  </a:schemeClr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38000"/>
                    <a:lumOff val="6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501524" y="1683887"/>
              <a:ext cx="4115027" cy="3408020"/>
              <a:chOff x="1784978" y="1196752"/>
              <a:chExt cx="4911750" cy="4067853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5859143" y="1196752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832632" y="1323012"/>
                <a:ext cx="864096" cy="330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USB</a:t>
                </a:r>
                <a:endPara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줄무늬가 있는 오른쪽 화살표 47"/>
              <p:cNvSpPr/>
              <p:nvPr/>
            </p:nvSpPr>
            <p:spPr>
              <a:xfrm>
                <a:off x="6008151" y="1604626"/>
                <a:ext cx="513057" cy="216024"/>
              </a:xfrm>
              <a:prstGeom prst="stripedRightArrow">
                <a:avLst>
                  <a:gd name="adj1" fmla="val 54907"/>
                  <a:gd name="adj2" fmla="val 5901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84978" y="4933976"/>
                <a:ext cx="864096" cy="330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Display</a:t>
                </a:r>
                <a:endPara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847583" y="4452988"/>
              <a:ext cx="723933" cy="663606"/>
              <a:chOff x="5798498" y="4797152"/>
              <a:chExt cx="864096" cy="792088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5825009" y="4797152"/>
                <a:ext cx="792088" cy="7920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41000"/>
                      <a:lumOff val="59000"/>
                    </a:schemeClr>
                  </a:gs>
                  <a:gs pos="62000">
                    <a:schemeClr val="bg1">
                      <a:lumMod val="95000"/>
                    </a:schemeClr>
                  </a:gs>
                  <a:gs pos="100000">
                    <a:schemeClr val="bg1">
                      <a:lumMod val="38000"/>
                      <a:lumOff val="6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798498" y="4923412"/>
                <a:ext cx="864096" cy="330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Mobile</a:t>
                </a:r>
                <a:endPara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" name="줄무늬가 있는 오른쪽 화살표 44"/>
              <p:cNvSpPr/>
              <p:nvPr/>
            </p:nvSpPr>
            <p:spPr>
              <a:xfrm>
                <a:off x="5974017" y="5205026"/>
                <a:ext cx="513057" cy="216024"/>
              </a:xfrm>
              <a:prstGeom prst="stripedRightArrow">
                <a:avLst>
                  <a:gd name="adj1" fmla="val 54907"/>
                  <a:gd name="adj2" fmla="val 5901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6329252" y="3218421"/>
              <a:ext cx="723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Paint</a:t>
              </a:r>
              <a:endPara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624009" y="2091902"/>
            <a:ext cx="1688347" cy="2502154"/>
            <a:chOff x="3624009" y="2096271"/>
            <a:chExt cx="1688347" cy="2502154"/>
          </a:xfrm>
        </p:grpSpPr>
        <p:grpSp>
          <p:nvGrpSpPr>
            <p:cNvPr id="69" name="그룹 68"/>
            <p:cNvGrpSpPr/>
            <p:nvPr/>
          </p:nvGrpSpPr>
          <p:grpSpPr>
            <a:xfrm>
              <a:off x="3624009" y="2096271"/>
              <a:ext cx="1688347" cy="2502154"/>
              <a:chOff x="1546646" y="1078269"/>
              <a:chExt cx="4360746" cy="4392488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1546646" y="1078269"/>
                <a:ext cx="4360746" cy="4392488"/>
              </a:xfrm>
              <a:prstGeom prst="roundRect">
                <a:avLst>
                  <a:gd name="adj" fmla="val 1990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564" r="849" b="96922"/>
              <a:stretch/>
            </p:blipFill>
            <p:spPr bwMode="auto">
              <a:xfrm>
                <a:off x="4975557" y="1101943"/>
                <a:ext cx="899299" cy="18041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</p:pic>
        </p:grpSp>
        <p:pic>
          <p:nvPicPr>
            <p:cNvPr id="70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5" t="12993" r="33545" b="11678"/>
            <a:stretch/>
          </p:blipFill>
          <p:spPr bwMode="auto">
            <a:xfrm>
              <a:off x="3644665" y="2216926"/>
              <a:ext cx="1638897" cy="2277622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624009" y="2096271"/>
            <a:ext cx="1688347" cy="2502154"/>
            <a:chOff x="3624009" y="2096271"/>
            <a:chExt cx="1688347" cy="2502154"/>
          </a:xfrm>
        </p:grpSpPr>
        <p:grpSp>
          <p:nvGrpSpPr>
            <p:cNvPr id="32" name="그룹 31"/>
            <p:cNvGrpSpPr/>
            <p:nvPr/>
          </p:nvGrpSpPr>
          <p:grpSpPr>
            <a:xfrm>
              <a:off x="3624009" y="2096271"/>
              <a:ext cx="1688347" cy="2502154"/>
              <a:chOff x="1546646" y="1078269"/>
              <a:chExt cx="4360746" cy="4392488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1546646" y="1078269"/>
                <a:ext cx="4360746" cy="4392488"/>
              </a:xfrm>
              <a:prstGeom prst="roundRect">
                <a:avLst>
                  <a:gd name="adj" fmla="val 1990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564" r="849" b="96922"/>
              <a:stretch/>
            </p:blipFill>
            <p:spPr bwMode="auto">
              <a:xfrm>
                <a:off x="4975557" y="1101943"/>
                <a:ext cx="899299" cy="18041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</p:pic>
        </p:grpSp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5" t="12993" r="33545" b="11678"/>
            <a:stretch/>
          </p:blipFill>
          <p:spPr bwMode="auto">
            <a:xfrm>
              <a:off x="3644665" y="2216926"/>
              <a:ext cx="1638897" cy="2277622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" name="타원 73"/>
          <p:cNvSpPr/>
          <p:nvPr/>
        </p:nvSpPr>
        <p:spPr>
          <a:xfrm>
            <a:off x="4285302" y="3160779"/>
            <a:ext cx="254670" cy="254670"/>
          </a:xfrm>
          <a:prstGeom prst="ellipse">
            <a:avLst/>
          </a:prstGeom>
          <a:solidFill>
            <a:schemeClr val="dk1">
              <a:alpha val="4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3" descr="C:\Users\tjssm\Desktop\창의과제\손터치s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40" y="3241216"/>
            <a:ext cx="1217426" cy="19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5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91858E-6 L -0.24722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61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9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395536" y="406405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중앙 디스플레이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924905" y="1340765"/>
            <a:ext cx="5472607" cy="4176464"/>
          </a:xfrm>
          <a:prstGeom prst="roundRect">
            <a:avLst>
              <a:gd name="adj" fmla="val 3488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9772" y="1700807"/>
            <a:ext cx="4380362" cy="26954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발표 화면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21048" y="4560448"/>
            <a:ext cx="3116611" cy="57606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85331" y="4622117"/>
            <a:ext cx="504056" cy="4527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>
            <a:off x="3443271" y="4681269"/>
            <a:ext cx="360040" cy="34970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4033403" y="4618388"/>
            <a:ext cx="504056" cy="4527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왼쪽 화살표 81"/>
          <p:cNvSpPr/>
          <p:nvPr/>
        </p:nvSpPr>
        <p:spPr>
          <a:xfrm rot="10800000">
            <a:off x="4091343" y="4677540"/>
            <a:ext cx="360040" cy="34970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4650047" y="4623329"/>
            <a:ext cx="719304" cy="4527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펜툴</a:t>
            </a:r>
            <a:endParaRPr lang="ko-KR" altLang="en-US" sz="1600" b="1"/>
          </a:p>
        </p:txBody>
      </p:sp>
      <p:sp>
        <p:nvSpPr>
          <p:cNvPr id="85" name="직사각형 84"/>
          <p:cNvSpPr/>
          <p:nvPr/>
        </p:nvSpPr>
        <p:spPr>
          <a:xfrm>
            <a:off x="5474339" y="4624997"/>
            <a:ext cx="719304" cy="4527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선택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309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개 발 환 경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1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8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395536" y="406405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개발환경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4034" name="Picture 2" descr="C:\Users\Administrator\AppData\Local\Temp\hunclip1\15\huntemp.files\개발일정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1340768"/>
            <a:ext cx="5095875" cy="3276600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역 할 분 담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3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395536" y="406405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역할 분담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843808" y="404664"/>
            <a:ext cx="3096344" cy="302433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</a:rPr>
              <a:t>이성현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 및 클라이언트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다이얼로그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스크린샷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IPC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sp>
        <p:nvSpPr>
          <p:cNvPr id="6" name="타원 5"/>
          <p:cNvSpPr/>
          <p:nvPr/>
        </p:nvSpPr>
        <p:spPr>
          <a:xfrm>
            <a:off x="1259632" y="3068960"/>
            <a:ext cx="3096344" cy="302433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92D050"/>
                </a:solidFill>
              </a:rPr>
              <a:t>이지우</a:t>
            </a:r>
            <a:endParaRPr lang="en-US" altLang="ko-KR" sz="24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dirty="0" smtClean="0"/>
              <a:t>메인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메뉴 </a:t>
            </a:r>
            <a:r>
              <a:rPr lang="en-US" altLang="ko-KR" dirty="0" smtClean="0"/>
              <a:t>UI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회의 자료 기능 및 회의 저장 구현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파일 탐색 메뉴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sp>
        <p:nvSpPr>
          <p:cNvPr id="7" name="타원 6"/>
          <p:cNvSpPr/>
          <p:nvPr/>
        </p:nvSpPr>
        <p:spPr>
          <a:xfrm>
            <a:off x="4355976" y="3068960"/>
            <a:ext cx="3096344" cy="302433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5"/>
                </a:solidFill>
              </a:rPr>
              <a:t>이강현</a:t>
            </a:r>
            <a:endParaRPr lang="en-US" altLang="ko-KR" sz="2400" dirty="0" smtClean="0">
              <a:solidFill>
                <a:schemeClr val="accent5"/>
              </a:solidFill>
            </a:endParaRPr>
          </a:p>
          <a:p>
            <a:pPr algn="ctr"/>
            <a:r>
              <a:rPr lang="ko-KR" altLang="en-US" dirty="0" smtClean="0"/>
              <a:t>터치테이블 제작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영상처리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제스처 인식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드로</a:t>
            </a:r>
            <a:r>
              <a:rPr lang="ko-KR" altLang="en-US" dirty="0"/>
              <a:t>잉</a:t>
            </a:r>
            <a:r>
              <a:rPr lang="ko-KR" altLang="en-US" dirty="0" smtClean="0"/>
              <a:t> 구현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개 발 일 정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34000"/>
                </a:schemeClr>
              </a:gs>
              <a:gs pos="50000">
                <a:schemeClr val="bg1">
                  <a:lumMod val="95000"/>
                  <a:alpha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8352928" cy="124288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-15793" y="6741368"/>
            <a:ext cx="8352928" cy="124288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47189"/>
              </p:ext>
            </p:extLst>
          </p:nvPr>
        </p:nvGraphicFramePr>
        <p:xfrm>
          <a:off x="739098" y="188640"/>
          <a:ext cx="8218423" cy="6442020"/>
        </p:xfrm>
        <a:graphic>
          <a:graphicData uri="http://schemas.openxmlformats.org/drawingml/2006/table">
            <a:tbl>
              <a:tblPr/>
              <a:tblGrid>
                <a:gridCol w="973692"/>
                <a:gridCol w="2115719"/>
                <a:gridCol w="434431"/>
                <a:gridCol w="434431"/>
                <a:gridCol w="434431"/>
                <a:gridCol w="434431"/>
                <a:gridCol w="434431"/>
                <a:gridCol w="434431"/>
                <a:gridCol w="434431"/>
                <a:gridCol w="434431"/>
                <a:gridCol w="434431"/>
                <a:gridCol w="434431"/>
                <a:gridCol w="392351"/>
                <a:gridCol w="392351"/>
              </a:tblGrid>
              <a:tr h="34383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팀원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a typeface="굴림"/>
                        </a:rPr>
                        <a:t>개발 일정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6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굴림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7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굴림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굴림"/>
                        </a:rPr>
                        <a:t>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굴림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이성현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굴림"/>
                        </a:rPr>
                        <a:t>안드로이드 앱 제작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서버 클라이언트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다이얼로그 스크린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굴림"/>
                        </a:rPr>
                        <a:t>샷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굴림"/>
                        </a:rPr>
                        <a:t>WPF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인터페이스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5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굴림"/>
                        </a:rPr>
                        <a:t>IPC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굴림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굴림"/>
                        </a:rPr>
                        <a:t>구현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이지우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메인 레이아웃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실행 창 기능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메뉴 바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파일 탐색 메뉴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회의 저장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70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이강현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드로잉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터치테이블 제작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a typeface="굴림"/>
                        </a:rPr>
                        <a:t>손가락 및 물체 감지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굴림"/>
                        </a:rPr>
                        <a:t>,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ea typeface="굴림"/>
                        </a:rPr>
                        <a:t>트래킹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a typeface="굴림"/>
                        </a:rPr>
                        <a:t> 구현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굴림"/>
                        </a:rPr>
                        <a:t>(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a typeface="굴림"/>
                        </a:rPr>
                        <a:t>영상처리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굴림"/>
                        </a:rPr>
                        <a:t>)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제스처 인식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83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공통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테스트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B"/>
                    </a:solidFill>
                  </a:tcPr>
                </a:tc>
              </a:tr>
              <a:tr h="343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굴림"/>
                        </a:rPr>
                        <a:t>통합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3123" marR="63123" marT="17450" marB="17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6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3074" name="Picture 2" descr="C:\Users\Administrator\Desktop\egitimteknolojinet_multitouchtable-2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3960000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Administrator\Desktop\richtech_multitouchtable_55inch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1052736"/>
            <a:ext cx="3960000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79712" y="53012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고딕 ExtraBold" pitchFamily="50" charset="-127"/>
              </a:rPr>
              <a:t>대다수의 멀티터치 테이블의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ea typeface="나눔고딕 ExtraBold" pitchFamily="50" charset="-127"/>
            </a:endParaRPr>
          </a:p>
          <a:p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나눔고딕 ExtraBold" pitchFamily="50" charset="-127"/>
              </a:rPr>
              <a:t>컨텐츠가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고딕 ExtraBold" pitchFamily="50" charset="-127"/>
              </a:rPr>
              <a:t> 간단한 이미지 편집 기능 위주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Q &amp; A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4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기 술 동 향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9396536" cy="6865656"/>
            <a:chOff x="0" y="0"/>
            <a:chExt cx="9396536" cy="6865656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34000"/>
                  </a:schemeClr>
                </a:gs>
                <a:gs pos="50000">
                  <a:schemeClr val="bg1">
                    <a:lumMod val="95000"/>
                    <a:alpha val="2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5536" y="0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6741368"/>
              <a:ext cx="8352928" cy="124288"/>
            </a:xfrm>
            <a:prstGeom prst="rect">
              <a:avLst/>
            </a:prstGeom>
            <a:solidFill>
              <a:srgbClr val="09B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660231" y="260648"/>
              <a:ext cx="2736305" cy="215444"/>
              <a:chOff x="6012159" y="147657"/>
              <a:chExt cx="3312369" cy="260800"/>
            </a:xfrm>
          </p:grpSpPr>
          <p:pic>
            <p:nvPicPr>
              <p:cNvPr id="11" name="Picture 4" descr="C:\Users\RIM\Desktop\천문대\1234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lum bright="-6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153"/>
              <a:stretch/>
            </p:blipFill>
            <p:spPr bwMode="auto">
              <a:xfrm>
                <a:off x="6012159" y="192797"/>
                <a:ext cx="752614" cy="170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88224" y="147657"/>
                <a:ext cx="2736304" cy="26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Samsung Software Membership</a:t>
                </a:r>
                <a:endParaRPr lang="ko-KR" altLang="en-US" sz="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4099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60648"/>
            <a:ext cx="5040000" cy="313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364088" y="965627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Samsung-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‘surface’</a:t>
            </a: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년 초 출시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문서편집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뿐 아니라 의료 분야에서 활용하기 위한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응용 프로그램 들이 개발되고 있음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3501008"/>
            <a:ext cx="5040000" cy="313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RIM\Desktop\천문대\1234.png"/>
          <p:cNvPicPr>
            <a:picLocks noChangeAspect="1" noChangeArrowheads="1"/>
          </p:cNvPicPr>
          <p:nvPr/>
        </p:nvPicPr>
        <p:blipFill>
          <a:blip r:embed="rId2" cstate="print">
            <a:lum brigh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28" y="188640"/>
            <a:ext cx="1273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2711242"/>
            <a:ext cx="7200800" cy="923330"/>
          </a:xfrm>
          <a:prstGeom prst="rect">
            <a:avLst/>
          </a:prstGeom>
          <a:noFill/>
          <a:effectLst>
            <a:innerShdw blurRad="63500" dist="50800" dir="135000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개 발 목 표</a:t>
            </a:r>
            <a:endParaRPr lang="en-US" altLang="ko-KR" sz="540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2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997</Words>
  <Application>Microsoft Office PowerPoint</Application>
  <PresentationFormat>화면 슬라이드 쇼(4:3)</PresentationFormat>
  <Paragraphs>377</Paragraphs>
  <Slides>60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tjssm</cp:lastModifiedBy>
  <cp:revision>68</cp:revision>
  <dcterms:created xsi:type="dcterms:W3CDTF">2013-06-09T09:18:42Z</dcterms:created>
  <dcterms:modified xsi:type="dcterms:W3CDTF">2013-06-10T18:33:06Z</dcterms:modified>
</cp:coreProperties>
</file>